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262" r:id="rId3"/>
    <p:sldId id="259" r:id="rId4"/>
    <p:sldId id="257" r:id="rId5"/>
    <p:sldId id="274" r:id="rId6"/>
    <p:sldId id="267" r:id="rId7"/>
    <p:sldId id="258" r:id="rId8"/>
    <p:sldId id="272" r:id="rId9"/>
    <p:sldId id="270" r:id="rId10"/>
    <p:sldId id="269" r:id="rId11"/>
    <p:sldId id="276" r:id="rId12"/>
    <p:sldId id="275" r:id="rId13"/>
    <p:sldId id="273" r:id="rId14"/>
    <p:sldId id="268" r:id="rId15"/>
    <p:sldId id="264" r:id="rId16"/>
    <p:sldId id="265" r:id="rId17"/>
    <p:sldId id="260" r:id="rId18"/>
    <p:sldId id="266"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3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DCA56-6F2F-41CA-99C7-E32514558876}" type="datetimeFigureOut">
              <a:rPr lang="en-US" smtClean="0"/>
              <a:pPr/>
              <a:t>3/31/2011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C508B-8EB8-45BB-B894-FD1ED16100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8C508B-8EB8-45BB-B894-FD1ED16100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8C61A1-F499-4184-88BD-73BA03A6B312}" type="datetimeFigureOut">
              <a:rPr lang="en-US" smtClean="0"/>
              <a:pPr/>
              <a:t>3/31/2011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8A8E7A-2AE9-4D77-A818-5F65AD37FF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8C61A1-F499-4184-88BD-73BA03A6B312}"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8C61A1-F499-4184-88BD-73BA03A6B312}"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8C61A1-F499-4184-88BD-73BA03A6B312}"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8C61A1-F499-4184-88BD-73BA03A6B312}"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A8E7A-2AE9-4D77-A818-5F65AD37FF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8C61A1-F499-4184-88BD-73BA03A6B312}"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8C61A1-F499-4184-88BD-73BA03A6B312}"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8C61A1-F499-4184-88BD-73BA03A6B312}"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C61A1-F499-4184-88BD-73BA03A6B312}"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8C61A1-F499-4184-88BD-73BA03A6B312}"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A8E7A-2AE9-4D77-A818-5F65AD37F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8C61A1-F499-4184-88BD-73BA03A6B312}"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8A8E7A-2AE9-4D77-A818-5F65AD37FF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8C61A1-F499-4184-88BD-73BA03A6B312}" type="datetimeFigureOut">
              <a:rPr lang="en-US" smtClean="0"/>
              <a:pPr/>
              <a:t>3/31/2011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8A8E7A-2AE9-4D77-A818-5F65AD37FF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k-sGrBE_n5c&amp;feature=relate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ancer.gov/cancertopics/factsheet/prevention/vitamin-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lewrockwell.com/orig5/mercola7.1.1.html" TargetMode="External"/><Relationship Id="rId5" Type="http://schemas.openxmlformats.org/officeDocument/2006/relationships/hyperlink" Target="http://www.ncbi.nim.nih.gov/" TargetMode="External"/><Relationship Id="rId4" Type="http://schemas.openxmlformats.org/officeDocument/2006/relationships/hyperlink" Target="http://www.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kMeUc0XVLP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vitamindcouncil.org/treatment.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thorne.com/media/6.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atang" pitchFamily="18" charset="-127"/>
                <a:ea typeface="Batang" pitchFamily="18" charset="-127"/>
              </a:rPr>
              <a:t>Vitamin D is a Potent Anti-Cancer Agent</a:t>
            </a:r>
            <a:endParaRPr lang="en-US" dirty="0">
              <a:latin typeface="Batang" pitchFamily="18" charset="-127"/>
              <a:ea typeface="Batang" pitchFamily="18" charset="-127"/>
            </a:endParaRPr>
          </a:p>
        </p:txBody>
      </p:sp>
      <p:sp>
        <p:nvSpPr>
          <p:cNvPr id="3" name="Subtitle 2"/>
          <p:cNvSpPr>
            <a:spLocks noGrp="1"/>
          </p:cNvSpPr>
          <p:nvPr>
            <p:ph type="subTitle" idx="1"/>
          </p:nvPr>
        </p:nvSpPr>
        <p:spPr/>
        <p:txBody>
          <a:bodyPr/>
          <a:lstStyle/>
          <a:p>
            <a:r>
              <a:rPr lang="en-US" b="1" dirty="0" smtClean="0"/>
              <a:t>Megan Riley</a:t>
            </a:r>
          </a:p>
          <a:p>
            <a:r>
              <a:rPr lang="en-US" b="1" dirty="0" smtClean="0"/>
              <a:t>March 31,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latin typeface="Batang" pitchFamily="18" charset="-127"/>
                <a:ea typeface="Batang" pitchFamily="18" charset="-127"/>
              </a:rPr>
              <a:t>Today</a:t>
            </a:r>
            <a:endParaRPr lang="en-US" dirty="0">
              <a:latin typeface="Batang" pitchFamily="18" charset="-127"/>
              <a:ea typeface="Batang" pitchFamily="18" charset="-127"/>
            </a:endParaRPr>
          </a:p>
        </p:txBody>
      </p:sp>
      <p:pic>
        <p:nvPicPr>
          <p:cNvPr id="8193" name="Picture 1" descr="C:\Users\megan\Pictures\vit d cancer.jpg"/>
          <p:cNvPicPr>
            <a:picLocks noGrp="1" noChangeAspect="1" noChangeArrowheads="1"/>
          </p:cNvPicPr>
          <p:nvPr>
            <p:ph idx="1"/>
          </p:nvPr>
        </p:nvPicPr>
        <p:blipFill>
          <a:blip r:embed="rId3" cstate="print"/>
          <a:srcRect/>
          <a:stretch>
            <a:fillRect/>
          </a:stretch>
        </p:blipFill>
        <p:spPr bwMode="auto">
          <a:xfrm>
            <a:off x="96643" y="1066800"/>
            <a:ext cx="8818757" cy="551031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omen diagnosed with breast cancer have low vitamin D levels"/>
          <p:cNvPicPr>
            <a:picLocks noGrp="1"/>
          </p:cNvPicPr>
          <p:nvPr>
            <p:ph idx="1"/>
          </p:nvPr>
        </p:nvPicPr>
        <p:blipFill>
          <a:blip r:embed="rId3" cstate="print"/>
          <a:srcRect/>
          <a:stretch>
            <a:fillRect/>
          </a:stretch>
        </p:blipFill>
        <p:spPr bwMode="auto">
          <a:xfrm>
            <a:off x="838200" y="228600"/>
            <a:ext cx="7086600" cy="6400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p:cNvPicPr>
            <a:picLocks noGrp="1"/>
          </p:cNvPicPr>
          <p:nvPr>
            <p:ph idx="1"/>
          </p:nvPr>
        </p:nvPicPr>
        <p:blipFill>
          <a:blip r:embed="rId3" cstate="print"/>
          <a:srcRect/>
          <a:stretch>
            <a:fillRect/>
          </a:stretch>
        </p:blipFill>
        <p:spPr bwMode="auto">
          <a:xfrm>
            <a:off x="685800" y="762000"/>
            <a:ext cx="7315200" cy="556260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tang" pitchFamily="18" charset="-127"/>
                <a:ea typeface="Batang" pitchFamily="18" charset="-127"/>
              </a:rPr>
              <a:t>How does Vitamin D affect cancer?</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lstStyle/>
          <a:p>
            <a:pPr lvl="2"/>
            <a:endParaRPr lang="en-US" sz="2400" dirty="0" smtClean="0">
              <a:latin typeface="Batang" pitchFamily="18" charset="-127"/>
              <a:ea typeface="Batang" pitchFamily="18" charset="-127"/>
            </a:endParaRPr>
          </a:p>
          <a:p>
            <a:pPr lvl="2"/>
            <a:r>
              <a:rPr lang="en-US" sz="2400" dirty="0" smtClean="0">
                <a:latin typeface="Batang" pitchFamily="18" charset="-127"/>
                <a:ea typeface="Batang" pitchFamily="18" charset="-127"/>
              </a:rPr>
              <a:t>Regulate cell cycles</a:t>
            </a:r>
          </a:p>
          <a:p>
            <a:pPr lvl="2"/>
            <a:r>
              <a:rPr lang="en-US" sz="2400" dirty="0" smtClean="0">
                <a:latin typeface="Batang" pitchFamily="18" charset="-127"/>
                <a:ea typeface="Batang" pitchFamily="18" charset="-127"/>
              </a:rPr>
              <a:t>Force cell death</a:t>
            </a:r>
          </a:p>
          <a:p>
            <a:pPr lvl="2"/>
            <a:r>
              <a:rPr lang="en-US" sz="2400" dirty="0" smtClean="0">
                <a:latin typeface="Batang" pitchFamily="18" charset="-127"/>
                <a:ea typeface="Batang" pitchFamily="18" charset="-127"/>
              </a:rPr>
              <a:t>Resist signals from substances which cause cancer cells to grow</a:t>
            </a:r>
          </a:p>
          <a:p>
            <a:pPr lvl="2"/>
            <a:r>
              <a:rPr lang="en-US" sz="2400" dirty="0" smtClean="0">
                <a:latin typeface="Batang" pitchFamily="18" charset="-127"/>
                <a:ea typeface="Batang" pitchFamily="18" charset="-127"/>
              </a:rPr>
              <a:t>Inhibit invasion into normal tissue</a:t>
            </a:r>
          </a:p>
          <a:p>
            <a:pPr lvl="2"/>
            <a:r>
              <a:rPr lang="en-US" sz="2400" dirty="0" smtClean="0">
                <a:latin typeface="Batang" pitchFamily="18" charset="-127"/>
                <a:ea typeface="Batang" pitchFamily="18" charset="-127"/>
              </a:rPr>
              <a:t>Prevent metastasis</a:t>
            </a:r>
          </a:p>
          <a:p>
            <a:pPr lvl="2"/>
            <a:r>
              <a:rPr lang="en-US" sz="2400" dirty="0" smtClean="0">
                <a:latin typeface="Batang" pitchFamily="18" charset="-127"/>
                <a:ea typeface="Batang" pitchFamily="18" charset="-127"/>
              </a:rPr>
              <a:t>Preventing the formation of excessive blood vessel growth around the tumor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Vitamin D toxicity</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lstStyle/>
          <a:p>
            <a:endParaRPr lang="en-US" dirty="0" smtClean="0"/>
          </a:p>
          <a:p>
            <a:r>
              <a:rPr lang="en-US" dirty="0" smtClean="0">
                <a:latin typeface="Batang" pitchFamily="18" charset="-127"/>
                <a:ea typeface="Batang" pitchFamily="18" charset="-127"/>
              </a:rPr>
              <a:t>Too much calcium in urine</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0 reported deaths from vitamin D toxicity</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hlinkClick r:id="rId3"/>
              </a:rPr>
              <a:t>http://www.youtube.com/watch?v=k-sGrBE_n5c&amp;feature=related</a:t>
            </a:r>
            <a:r>
              <a:rPr lang="en-US" dirty="0" smtClean="0">
                <a:latin typeface="Batang" pitchFamily="18" charset="-127"/>
                <a:ea typeface="Batang" pitchFamily="18" charset="-127"/>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Cultural</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lstStyle/>
          <a:p>
            <a:pPr>
              <a:buNone/>
            </a:pPr>
            <a:r>
              <a:rPr lang="en-US" dirty="0" smtClean="0">
                <a:latin typeface="Batang" pitchFamily="18" charset="-127"/>
                <a:ea typeface="Batang" pitchFamily="18" charset="-127"/>
              </a:rPr>
              <a:t>		</a:t>
            </a:r>
          </a:p>
          <a:p>
            <a:pPr>
              <a:buNone/>
            </a:pPr>
            <a:r>
              <a:rPr lang="en-US" dirty="0" smtClean="0">
                <a:latin typeface="Batang" pitchFamily="18" charset="-127"/>
                <a:ea typeface="Batang" pitchFamily="18" charset="-127"/>
              </a:rPr>
              <a:t>		“According to scientific studies, right now 70 percent of whites are deficient in vitamin D, and 97 percent of African Americans are deficient, resulting in outrageously higher rates of cancer among [African Americans]”</a:t>
            </a:r>
          </a:p>
          <a:p>
            <a:pPr>
              <a:buNone/>
            </a:pPr>
            <a:r>
              <a:rPr lang="en-US" dirty="0" smtClean="0">
                <a:latin typeface="Batang" pitchFamily="18" charset="-127"/>
                <a:ea typeface="Batang" pitchFamily="18" charset="-127"/>
              </a:rPr>
              <a:t>			-Adams,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Governmental</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4" name="Content Placeholder 3" descr="http://www.cancer.gov/PublishedContent/Images/images/documents/214d77fe-1a4f-4628-ac51-14532b9bb510/large_budget1.gif"/>
          <p:cNvPicPr>
            <a:picLocks/>
          </p:cNvPicPr>
          <p:nvPr/>
        </p:nvPicPr>
        <p:blipFill>
          <a:blip r:embed="rId3" cstate="print"/>
          <a:srcRect/>
          <a:stretch>
            <a:fillRect/>
          </a:stretch>
        </p:blipFill>
        <p:spPr bwMode="auto">
          <a:xfrm>
            <a:off x="0" y="1219200"/>
            <a:ext cx="9144000" cy="5638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latin typeface="Batang" pitchFamily="18" charset="-127"/>
                <a:ea typeface="Batang" pitchFamily="18" charset="-127"/>
              </a:rPr>
              <a:t>The future is sunny…with a chance of vitamin D</a:t>
            </a:r>
            <a:endParaRPr lang="en-US" b="1" dirty="0">
              <a:latin typeface="Batang" pitchFamily="18" charset="-127"/>
              <a:ea typeface="Batang" pitchFamily="18" charset="-127"/>
            </a:endParaRPr>
          </a:p>
        </p:txBody>
      </p:sp>
      <p:pic>
        <p:nvPicPr>
          <p:cNvPr id="4" name="Content Placeholder 3" descr="RESEARCH ARTICLES"/>
          <p:cNvPicPr>
            <a:picLocks noGrp="1"/>
          </p:cNvPicPr>
          <p:nvPr>
            <p:ph idx="1"/>
          </p:nvPr>
        </p:nvPicPr>
        <p:blipFill>
          <a:blip r:embed="rId3" cstate="print"/>
          <a:srcRect/>
          <a:stretch>
            <a:fillRect/>
          </a:stretch>
        </p:blipFill>
        <p:spPr bwMode="auto">
          <a:xfrm>
            <a:off x="152400" y="1371600"/>
            <a:ext cx="8534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Future</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lstStyle/>
          <a:p>
            <a:pPr>
              <a:buNone/>
            </a:pPr>
            <a:endParaRPr lang="en-US" dirty="0" smtClean="0"/>
          </a:p>
          <a:p>
            <a:pPr>
              <a:buNone/>
            </a:pPr>
            <a:r>
              <a:rPr lang="en-US" b="1" dirty="0" smtClean="0"/>
              <a:t>A single study can’t decisively resolve the question</a:t>
            </a:r>
          </a:p>
          <a:p>
            <a:pPr>
              <a:buNone/>
            </a:pPr>
            <a:endParaRPr lang="en-US" dirty="0" smtClean="0"/>
          </a:p>
          <a:p>
            <a:pPr>
              <a:buNone/>
            </a:pPr>
            <a:r>
              <a:rPr lang="en-US" dirty="0" smtClean="0"/>
              <a:t>		"Among the questions to be addressed in future studies is the relationship between vitamin D levels and future cancer risk both for individual cancer sites and for total cancer risk.“	</a:t>
            </a:r>
          </a:p>
          <a:p>
            <a:pPr>
              <a:buNone/>
            </a:pPr>
            <a:r>
              <a:rPr lang="en-US" dirty="0" smtClean="0"/>
              <a:t>						 –Freedman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References</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normAutofit fontScale="55000" lnSpcReduction="20000"/>
          </a:bodyPr>
          <a:lstStyle/>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Garland, C. F., Garland, F. C., Shaw, E. K., Comstock, G. W., </a:t>
            </a:r>
            <a:r>
              <a:rPr lang="en-US" dirty="0" err="1" smtClean="0">
                <a:latin typeface="Batang" pitchFamily="18" charset="-127"/>
                <a:ea typeface="Batang" pitchFamily="18" charset="-127"/>
              </a:rPr>
              <a:t>Helsing</a:t>
            </a:r>
            <a:r>
              <a:rPr lang="en-US" dirty="0" smtClean="0">
                <a:latin typeface="Batang" pitchFamily="18" charset="-127"/>
                <a:ea typeface="Batang" pitchFamily="18" charset="-127"/>
              </a:rPr>
              <a:t>, K. J., &amp; Gorham, E. D. (1989). Serum 25-hydorxyvitamin d and colon cancer: eight-year prospective study. </a:t>
            </a:r>
            <a:r>
              <a:rPr lang="en-US" i="1" dirty="0" smtClean="0">
                <a:latin typeface="Batang" pitchFamily="18" charset="-127"/>
                <a:ea typeface="Batang" pitchFamily="18" charset="-127"/>
              </a:rPr>
              <a:t>The Lancet vol. 334</a:t>
            </a:r>
            <a:r>
              <a:rPr lang="en-US" dirty="0" smtClean="0">
                <a:latin typeface="Batang" pitchFamily="18" charset="-127"/>
                <a:ea typeface="Batang" pitchFamily="18" charset="-127"/>
              </a:rPr>
              <a:t> , 1176-1178.</a:t>
            </a:r>
          </a:p>
          <a:p>
            <a:r>
              <a:rPr lang="en-US" dirty="0" smtClean="0">
                <a:latin typeface="Batang" pitchFamily="18" charset="-127"/>
                <a:ea typeface="Batang" pitchFamily="18" charset="-127"/>
              </a:rPr>
              <a:t>McCullough ML, R. A. (2003). Calcium, vitamin D, dairy products, and risk of colorectal cancer in the Cancer Prevention Study II Nutrition Cohort (United States). </a:t>
            </a:r>
            <a:r>
              <a:rPr lang="en-US" i="1" dirty="0" smtClean="0">
                <a:latin typeface="Batang" pitchFamily="18" charset="-127"/>
                <a:ea typeface="Batang" pitchFamily="18" charset="-127"/>
              </a:rPr>
              <a:t>Cancer Causes Control </a:t>
            </a:r>
            <a:r>
              <a:rPr lang="en-US" i="1" dirty="0" err="1" smtClean="0">
                <a:latin typeface="Batang" pitchFamily="18" charset="-127"/>
                <a:ea typeface="Batang" pitchFamily="18" charset="-127"/>
              </a:rPr>
              <a:t>vol</a:t>
            </a:r>
            <a:r>
              <a:rPr lang="en-US" i="1" dirty="0" smtClean="0">
                <a:latin typeface="Batang" pitchFamily="18" charset="-127"/>
                <a:ea typeface="Batang" pitchFamily="18" charset="-127"/>
              </a:rPr>
              <a:t>, 14.1</a:t>
            </a:r>
            <a:r>
              <a:rPr lang="en-US" dirty="0" smtClean="0">
                <a:latin typeface="Batang" pitchFamily="18" charset="-127"/>
                <a:ea typeface="Batang" pitchFamily="18" charset="-127"/>
              </a:rPr>
              <a:t> , 1-12.</a:t>
            </a:r>
          </a:p>
          <a:p>
            <a:r>
              <a:rPr lang="en-US" dirty="0" smtClean="0">
                <a:latin typeface="Batang" pitchFamily="18" charset="-127"/>
                <a:ea typeface="Batang" pitchFamily="18" charset="-127"/>
              </a:rPr>
              <a:t>Owens, L. (2010, January 12). </a:t>
            </a:r>
            <a:r>
              <a:rPr lang="en-US" i="1" dirty="0" smtClean="0">
                <a:latin typeface="Batang" pitchFamily="18" charset="-127"/>
                <a:ea typeface="Batang" pitchFamily="18" charset="-127"/>
              </a:rPr>
              <a:t>Vitamin D Stimulates Anti Breast Cancer Protein.</a:t>
            </a:r>
            <a:r>
              <a:rPr lang="en-US" dirty="0" smtClean="0">
                <a:latin typeface="Batang" pitchFamily="18" charset="-127"/>
                <a:ea typeface="Batang" pitchFamily="18" charset="-127"/>
              </a:rPr>
              <a:t> Retrieved February 22, 2011, from suite101.com: http://www.suite101.com/content/vitamin-d-stimulates-anti-breast-cancer-protein-a188367</a:t>
            </a:r>
          </a:p>
          <a:p>
            <a:r>
              <a:rPr lang="en-US" dirty="0" smtClean="0">
                <a:latin typeface="Batang" pitchFamily="18" charset="-127"/>
                <a:ea typeface="Batang" pitchFamily="18" charset="-127"/>
              </a:rPr>
              <a:t>Rhodes, P. (2008, May 20). </a:t>
            </a:r>
            <a:r>
              <a:rPr lang="en-US" i="1" dirty="0" smtClean="0">
                <a:latin typeface="Batang" pitchFamily="18" charset="-127"/>
                <a:ea typeface="Batang" pitchFamily="18" charset="-127"/>
              </a:rPr>
              <a:t>Vitamin D is hot! Here's how to get it.</a:t>
            </a:r>
            <a:r>
              <a:rPr lang="en-US" dirty="0" smtClean="0">
                <a:latin typeface="Batang" pitchFamily="18" charset="-127"/>
                <a:ea typeface="Batang" pitchFamily="18" charset="-127"/>
              </a:rPr>
              <a:t> Retrieved February 28, 2011, from CNN Health: http://articles.cnn.com/2008-05-20/health/cl.vitamin.d_1_vitamin-adequate-intake-international-units/3?_s=PM:HEALTH</a:t>
            </a:r>
          </a:p>
          <a:p>
            <a:r>
              <a:rPr lang="en-US" i="1" dirty="0" smtClean="0">
                <a:latin typeface="Batang" pitchFamily="18" charset="-127"/>
                <a:ea typeface="Batang" pitchFamily="18" charset="-127"/>
              </a:rPr>
              <a:t>Vitamin D.</a:t>
            </a:r>
            <a:r>
              <a:rPr lang="en-US" dirty="0" smtClean="0">
                <a:latin typeface="Batang" pitchFamily="18" charset="-127"/>
                <a:ea typeface="Batang" pitchFamily="18" charset="-127"/>
              </a:rPr>
              <a:t> (2010, November 24). Retrieved February 28, 2011, from </a:t>
            </a:r>
            <a:r>
              <a:rPr lang="en-US" dirty="0" err="1" smtClean="0">
                <a:latin typeface="Batang" pitchFamily="18" charset="-127"/>
                <a:ea typeface="Batang" pitchFamily="18" charset="-127"/>
              </a:rPr>
              <a:t>MedlinePlus</a:t>
            </a:r>
            <a:r>
              <a:rPr lang="en-US" dirty="0" smtClean="0">
                <a:latin typeface="Batang" pitchFamily="18" charset="-127"/>
                <a:ea typeface="Batang" pitchFamily="18" charset="-127"/>
              </a:rPr>
              <a:t>: http://www.nlm.nih.gov/medlineplus/druginfo/natural/929.html</a:t>
            </a:r>
          </a:p>
          <a:p>
            <a:r>
              <a:rPr lang="en-US" i="1" dirty="0" smtClean="0">
                <a:latin typeface="Batang" pitchFamily="18" charset="-127"/>
                <a:ea typeface="Batang" pitchFamily="18" charset="-127"/>
              </a:rPr>
              <a:t>Vitamin D and Cancer Prevention: Strengths and Limits of the Evidence</a:t>
            </a:r>
            <a:r>
              <a:rPr lang="en-US" dirty="0" smtClean="0">
                <a:latin typeface="Batang" pitchFamily="18" charset="-127"/>
                <a:ea typeface="Batang" pitchFamily="18" charset="-127"/>
              </a:rPr>
              <a:t>. (2010, June 16). Retrieved February 28, 2011, from National Cancer Institute: </a:t>
            </a:r>
            <a:r>
              <a:rPr lang="en-US" dirty="0" smtClean="0">
                <a:latin typeface="Batang" pitchFamily="18" charset="-127"/>
                <a:ea typeface="Batang" pitchFamily="18" charset="-127"/>
                <a:hlinkClick r:id="rId3"/>
              </a:rPr>
              <a:t>http://www.cancer.gov/cancertopics/factsheet/prevention/vitamin-D</a:t>
            </a:r>
            <a:endParaRPr lang="en-US" dirty="0" smtClean="0">
              <a:latin typeface="Batang" pitchFamily="18" charset="-127"/>
              <a:ea typeface="Batang" pitchFamily="18" charset="-127"/>
            </a:endParaRPr>
          </a:p>
          <a:p>
            <a:r>
              <a:rPr lang="en-US" dirty="0" smtClean="0">
                <a:latin typeface="Batang" pitchFamily="18" charset="-127"/>
                <a:ea typeface="Batang" pitchFamily="18" charset="-127"/>
                <a:hlinkClick r:id="rId4"/>
              </a:rPr>
              <a:t>www.cdc.gov</a:t>
            </a:r>
            <a:endParaRPr lang="en-US" dirty="0" smtClean="0">
              <a:latin typeface="Batang" pitchFamily="18" charset="-127"/>
              <a:ea typeface="Batang" pitchFamily="18" charset="-127"/>
            </a:endParaRPr>
          </a:p>
          <a:p>
            <a:r>
              <a:rPr lang="en-US" dirty="0" smtClean="0">
                <a:hlinkClick r:id="rId5"/>
              </a:rPr>
              <a:t>www.ncbi.nim.nih.gov</a:t>
            </a:r>
            <a:endParaRPr lang="en-US" dirty="0" smtClean="0"/>
          </a:p>
          <a:p>
            <a:r>
              <a:rPr lang="en-US" u="sng" dirty="0" smtClean="0">
                <a:hlinkClick r:id="rId6"/>
              </a:rPr>
              <a:t>www.lewrockwell.com/orig5/mercola7.1.1.html</a:t>
            </a:r>
            <a:r>
              <a:rPr lang="en-US" dirty="0" smtClean="0"/>
              <a:t> </a:t>
            </a:r>
            <a:endParaRPr lang="en-US" dirty="0" smtClean="0">
              <a:latin typeface="Batang" pitchFamily="18" charset="-127"/>
              <a:ea typeface="Batang" pitchFamily="18" charset="-127"/>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How did we get here?</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normAutofit lnSpcReduction="10000"/>
          </a:bodyPr>
          <a:lstStyle/>
          <a:p>
            <a:r>
              <a:rPr lang="en-US" dirty="0" smtClean="0">
                <a:latin typeface="Batang" pitchFamily="18" charset="-127"/>
                <a:ea typeface="Batang" pitchFamily="18" charset="-127"/>
              </a:rPr>
              <a:t>1912: “</a:t>
            </a:r>
            <a:r>
              <a:rPr lang="en-US" dirty="0" err="1" smtClean="0">
                <a:latin typeface="Batang" pitchFamily="18" charset="-127"/>
                <a:ea typeface="Batang" pitchFamily="18" charset="-127"/>
              </a:rPr>
              <a:t>vitamine</a:t>
            </a:r>
            <a:r>
              <a:rPr lang="en-US" dirty="0" smtClean="0">
                <a:latin typeface="Batang" pitchFamily="18" charset="-127"/>
                <a:ea typeface="Batang" pitchFamily="18" charset="-127"/>
              </a:rPr>
              <a:t>”</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1919: rickets in dogs, found cod liver oil to be an anti-rickets agent</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1922: Elmer McCollum- “Vitamin D”</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1930s: fortify with vitamin D</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1951: vitamin D treatment for Hodgkin’s disease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sz="2400" dirty="0" smtClean="0">
                <a:hlinkClick r:id="rId3"/>
              </a:rPr>
              <a:t>http://www.youtube.com/watch?v=kMeUc0XVLPo</a:t>
            </a:r>
            <a:r>
              <a:rPr lang="en-US" sz="2400" dirty="0" smtClean="0"/>
              <a:t> </a:t>
            </a:r>
            <a:endParaRPr lang="en-US" sz="2400" dirty="0"/>
          </a:p>
        </p:txBody>
      </p:sp>
      <p:pic>
        <p:nvPicPr>
          <p:cNvPr id="6" name="il_fi" descr="http://1.bp.blogspot.com/_1xTps3RGSDw/TP0q1K_5kqI/AAAAAAAAAL4/wnfdnvS5Nf4/s1600/vitamin-D-metabolism.gif"/>
          <p:cNvPicPr>
            <a:picLocks noGrp="1"/>
          </p:cNvPicPr>
          <p:nvPr>
            <p:ph idx="1"/>
          </p:nvPr>
        </p:nvPicPr>
        <p:blipFill>
          <a:blip r:embed="rId4" cstate="print"/>
          <a:srcRect/>
          <a:stretch>
            <a:fillRect/>
          </a:stretch>
        </p:blipFill>
        <p:spPr bwMode="auto">
          <a:xfrm>
            <a:off x="609600" y="1447800"/>
            <a:ext cx="57912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b="1" dirty="0" smtClean="0">
                <a:latin typeface="Batang" pitchFamily="18" charset="-127"/>
                <a:ea typeface="Batang" pitchFamily="18" charset="-127"/>
              </a:rPr>
              <a:t>Sunlight, supplements, or...</a:t>
            </a:r>
            <a:endParaRPr lang="en-US" b="1" dirty="0">
              <a:latin typeface="Batang" pitchFamily="18" charset="-127"/>
              <a:ea typeface="Batang" pitchFamily="18" charset="-127"/>
            </a:endParaRPr>
          </a:p>
        </p:txBody>
      </p:sp>
      <p:pic>
        <p:nvPicPr>
          <p:cNvPr id="4" name="il_fi" descr="http://livefitstrong.com/wp-content/uploads/2011/01/vitaminD_chart.gif"/>
          <p:cNvPicPr>
            <a:picLocks noGrp="1"/>
          </p:cNvPicPr>
          <p:nvPr>
            <p:ph idx="1"/>
          </p:nvPr>
        </p:nvPicPr>
        <p:blipFill>
          <a:blip r:embed="rId3" cstate="print"/>
          <a:srcRect/>
          <a:stretch>
            <a:fillRect/>
          </a:stretch>
        </p:blipFill>
        <p:spPr bwMode="auto">
          <a:xfrm>
            <a:off x="381000" y="1524000"/>
            <a:ext cx="78486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How much vitamin D?</a:t>
            </a:r>
            <a:endParaRPr lang="en-US" b="1" dirty="0">
              <a:latin typeface="Batang" pitchFamily="18" charset="-127"/>
              <a:ea typeface="Batang" pitchFamily="18" charset="-127"/>
            </a:endParaRPr>
          </a:p>
        </p:txBody>
      </p:sp>
      <p:pic>
        <p:nvPicPr>
          <p:cNvPr id="1026" name="Picture 2" descr="C:\Users\megan\Pictures\rdi.jpg"/>
          <p:cNvPicPr>
            <a:picLocks noGrp="1" noChangeAspect="1" noChangeArrowheads="1"/>
          </p:cNvPicPr>
          <p:nvPr>
            <p:ph idx="1"/>
          </p:nvPr>
        </p:nvPicPr>
        <p:blipFill>
          <a:blip r:embed="rId3" cstate="print"/>
          <a:srcRect/>
          <a:stretch>
            <a:fillRect/>
          </a:stretch>
        </p:blipFill>
        <p:spPr bwMode="auto">
          <a:xfrm>
            <a:off x="1371600" y="1905000"/>
            <a:ext cx="6462132" cy="4343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lstStyle/>
          <a:p>
            <a:pPr algn="ctr"/>
            <a:r>
              <a:rPr lang="en-US" b="1" dirty="0" smtClean="0">
                <a:latin typeface="Batang" pitchFamily="18" charset="-127"/>
                <a:ea typeface="Batang" pitchFamily="18" charset="-127"/>
              </a:rPr>
              <a:t>Vitamin D test</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normAutofit/>
          </a:bodyPr>
          <a:lstStyle/>
          <a:p>
            <a:r>
              <a:rPr lang="en-US" dirty="0" smtClean="0">
                <a:latin typeface="Batang" pitchFamily="18" charset="-127"/>
                <a:ea typeface="Batang" pitchFamily="18" charset="-127"/>
              </a:rPr>
              <a:t>Vitamin D 25 </a:t>
            </a:r>
            <a:r>
              <a:rPr lang="en-US" dirty="0" err="1" smtClean="0">
                <a:latin typeface="Batang" pitchFamily="18" charset="-127"/>
                <a:ea typeface="Batang" pitchFamily="18" charset="-127"/>
              </a:rPr>
              <a:t>Hydroxy</a:t>
            </a:r>
            <a:r>
              <a:rPr lang="en-US" dirty="0" smtClean="0">
                <a:latin typeface="Batang" pitchFamily="18" charset="-127"/>
                <a:ea typeface="Batang" pitchFamily="18" charset="-127"/>
              </a:rPr>
              <a:t> level</a:t>
            </a:r>
            <a:br>
              <a:rPr lang="en-US" dirty="0" smtClean="0">
                <a:latin typeface="Batang" pitchFamily="18" charset="-127"/>
                <a:ea typeface="Batang" pitchFamily="18" charset="-127"/>
              </a:rPr>
            </a:br>
            <a:r>
              <a:rPr lang="en-US" dirty="0" smtClean="0">
                <a:latin typeface="Batang" pitchFamily="18" charset="-127"/>
                <a:ea typeface="Batang" pitchFamily="18" charset="-127"/>
              </a:rPr>
              <a:t>25(OH)D level</a:t>
            </a:r>
            <a:br>
              <a:rPr lang="en-US" dirty="0" smtClean="0">
                <a:latin typeface="Batang" pitchFamily="18" charset="-127"/>
                <a:ea typeface="Batang" pitchFamily="18" charset="-127"/>
              </a:rPr>
            </a:br>
            <a:r>
              <a:rPr lang="en-US" dirty="0" smtClean="0">
                <a:latin typeface="Batang" pitchFamily="18" charset="-127"/>
                <a:ea typeface="Batang" pitchFamily="18" charset="-127"/>
              </a:rPr>
              <a:t>25OHD level</a:t>
            </a:r>
            <a:br>
              <a:rPr lang="en-US" dirty="0" smtClean="0">
                <a:latin typeface="Batang" pitchFamily="18" charset="-127"/>
                <a:ea typeface="Batang" pitchFamily="18" charset="-127"/>
              </a:rPr>
            </a:br>
            <a:r>
              <a:rPr lang="en-US" dirty="0" smtClean="0">
                <a:latin typeface="Batang" pitchFamily="18" charset="-127"/>
                <a:ea typeface="Batang" pitchFamily="18" charset="-127"/>
              </a:rPr>
              <a:t>25 </a:t>
            </a:r>
            <a:r>
              <a:rPr lang="en-US" dirty="0" err="1" smtClean="0">
                <a:latin typeface="Batang" pitchFamily="18" charset="-127"/>
                <a:ea typeface="Batang" pitchFamily="18" charset="-127"/>
              </a:rPr>
              <a:t>hydroxyvitamin</a:t>
            </a:r>
            <a:r>
              <a:rPr lang="en-US" dirty="0" smtClean="0">
                <a:latin typeface="Batang" pitchFamily="18" charset="-127"/>
                <a:ea typeface="Batang" pitchFamily="18" charset="-127"/>
              </a:rPr>
              <a:t> D Level</a:t>
            </a:r>
          </a:p>
          <a:p>
            <a:endParaRPr lang="en-US" dirty="0" smtClean="0">
              <a:latin typeface="Batang" pitchFamily="18" charset="-127"/>
              <a:ea typeface="Batang" pitchFamily="18" charset="-127"/>
            </a:endParaRPr>
          </a:p>
          <a:p>
            <a:r>
              <a:rPr lang="en-US" dirty="0" smtClean="0">
                <a:latin typeface="Batang" pitchFamily="18" charset="-127"/>
                <a:ea typeface="Batang" pitchFamily="18" charset="-127"/>
              </a:rPr>
              <a:t>serum 25-OHD concentration</a:t>
            </a:r>
          </a:p>
          <a:p>
            <a:pPr>
              <a:buNone/>
            </a:pPr>
            <a:r>
              <a:rPr lang="en-US" b="1" dirty="0" smtClean="0">
                <a:latin typeface="Batang" pitchFamily="18" charset="-127"/>
                <a:ea typeface="Batang" pitchFamily="18" charset="-127"/>
              </a:rPr>
              <a:t/>
            </a:r>
            <a:br>
              <a:rPr lang="en-US" b="1" dirty="0" smtClean="0">
                <a:latin typeface="Batang" pitchFamily="18" charset="-127"/>
                <a:ea typeface="Batang" pitchFamily="18" charset="-127"/>
              </a:rPr>
            </a:br>
            <a:r>
              <a:rPr lang="en-US" b="1" dirty="0" smtClean="0">
                <a:latin typeface="Batang" pitchFamily="18" charset="-127"/>
                <a:ea typeface="Batang" pitchFamily="18" charset="-127"/>
              </a:rPr>
              <a:t>*</a:t>
            </a:r>
            <a:r>
              <a:rPr lang="en-US" dirty="0" smtClean="0">
                <a:latin typeface="Batang" pitchFamily="18" charset="-127"/>
                <a:ea typeface="Batang" pitchFamily="18" charset="-127"/>
              </a:rPr>
              <a:t>Serum is the yellowish component of blood that is left when the blood clots</a:t>
            </a:r>
          </a:p>
          <a:p>
            <a:pPr>
              <a:buNone/>
            </a:pPr>
            <a:endParaRPr lang="en-US" dirty="0" smtClean="0">
              <a:latin typeface="Batang" pitchFamily="18" charset="-127"/>
              <a:ea typeface="Batang" pitchFamily="18" charset="-127"/>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lewrockwell.com/orig5/vitamin-d-levels-chart-25-hydroxy-d-optimal-deficient-cancer-excess-ng-ml.gif"/>
          <p:cNvPicPr>
            <a:picLocks noGrp="1"/>
          </p:cNvPicPr>
          <p:nvPr>
            <p:ph idx="1"/>
          </p:nvPr>
        </p:nvPicPr>
        <p:blipFill>
          <a:blip r:embed="rId3" cstate="print"/>
          <a:srcRect/>
          <a:stretch>
            <a:fillRect/>
          </a:stretch>
        </p:blipFill>
        <p:spPr bwMode="auto">
          <a:xfrm>
            <a:off x="1447800" y="1371600"/>
            <a:ext cx="6305550" cy="2971800"/>
          </a:xfrm>
          <a:prstGeom prst="rect">
            <a:avLst/>
          </a:prstGeom>
          <a:noFill/>
          <a:ln w="9525">
            <a:noFill/>
            <a:miter lim="800000"/>
            <a:headEnd/>
            <a:tailEnd/>
          </a:ln>
        </p:spPr>
      </p:pic>
      <p:sp>
        <p:nvSpPr>
          <p:cNvPr id="5" name="Rectangle 4"/>
          <p:cNvSpPr/>
          <p:nvPr/>
        </p:nvSpPr>
        <p:spPr>
          <a:xfrm>
            <a:off x="2286000" y="4495800"/>
            <a:ext cx="4572000" cy="923330"/>
          </a:xfrm>
          <a:prstGeom prst="rect">
            <a:avLst/>
          </a:prstGeom>
        </p:spPr>
        <p:txBody>
          <a:bodyPr>
            <a:spAutoFit/>
          </a:bodyPr>
          <a:lstStyle/>
          <a:p>
            <a:r>
              <a:rPr lang="en-US" dirty="0" smtClean="0">
                <a:latin typeface="Batang" pitchFamily="18" charset="-127"/>
                <a:ea typeface="Batang" pitchFamily="18" charset="-127"/>
              </a:rPr>
              <a:t>*If </a:t>
            </a:r>
            <a:r>
              <a:rPr lang="en-US" dirty="0">
                <a:latin typeface="Batang" pitchFamily="18" charset="-127"/>
                <a:ea typeface="Batang" pitchFamily="18" charset="-127"/>
              </a:rPr>
              <a:t>your test results are measured in </a:t>
            </a:r>
            <a:r>
              <a:rPr lang="en-US" dirty="0" err="1">
                <a:latin typeface="Batang" pitchFamily="18" charset="-127"/>
                <a:ea typeface="Batang" pitchFamily="18" charset="-127"/>
              </a:rPr>
              <a:t>nmol</a:t>
            </a:r>
            <a:r>
              <a:rPr lang="en-US" dirty="0">
                <a:latin typeface="Batang" pitchFamily="18" charset="-127"/>
                <a:ea typeface="Batang" pitchFamily="18" charset="-127"/>
              </a:rPr>
              <a:t>/l, simply multiply the above values by 2.5 to get the correct ranges</a:t>
            </a:r>
            <a:r>
              <a:rPr lang="en-US" dirty="0" smtClean="0">
                <a:latin typeface="Batang" pitchFamily="18" charset="-127"/>
                <a:ea typeface="Batang" pitchFamily="18" charset="-127"/>
              </a:rPr>
              <a:t>.</a:t>
            </a:r>
            <a:endParaRPr lang="en-US" dirty="0">
              <a:latin typeface="Batang" pitchFamily="18" charset="-127"/>
              <a:ea typeface="Batang" pitchFamily="18" charset="-127"/>
            </a:endParaRPr>
          </a:p>
        </p:txBody>
      </p:sp>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tang" pitchFamily="18" charset="-127"/>
                <a:ea typeface="Batang" pitchFamily="18" charset="-127"/>
              </a:rPr>
              <a:t>Vitamin D Level Recommendations</a:t>
            </a:r>
            <a:endParaRPr lang="en-US" b="1" dirty="0">
              <a:latin typeface="Batang" pitchFamily="18" charset="-127"/>
              <a:ea typeface="Batang" pitchFamily="18" charset="-127"/>
            </a:endParaRPr>
          </a:p>
        </p:txBody>
      </p:sp>
      <p:graphicFrame>
        <p:nvGraphicFramePr>
          <p:cNvPr id="4" name="Content Placeholder 3"/>
          <p:cNvGraphicFramePr>
            <a:graphicFrameLocks noGrp="1"/>
          </p:cNvGraphicFramePr>
          <p:nvPr>
            <p:ph idx="1"/>
          </p:nvPr>
        </p:nvGraphicFramePr>
        <p:xfrm>
          <a:off x="1295400" y="1752600"/>
          <a:ext cx="6781800" cy="4525986"/>
        </p:xfrm>
        <a:graphic>
          <a:graphicData uri="http://schemas.openxmlformats.org/drawingml/2006/table">
            <a:tbl>
              <a:tblPr/>
              <a:tblGrid>
                <a:gridCol w="1695450"/>
                <a:gridCol w="1695450"/>
                <a:gridCol w="1695450"/>
                <a:gridCol w="1695450"/>
              </a:tblGrid>
              <a:tr h="558761">
                <a:tc>
                  <a:txBody>
                    <a:bodyPr/>
                    <a:lstStyle/>
                    <a:p>
                      <a:endParaRPr lang="en-US" sz="1100" dirty="0"/>
                    </a:p>
                  </a:txBody>
                  <a:tcPr marL="55876" marR="55876" marT="27938" marB="27938" anchor="ctr">
                    <a:lnL>
                      <a:noFill/>
                    </a:lnL>
                    <a:lnR>
                      <a:noFill/>
                    </a:lnR>
                    <a:lnT>
                      <a:noFill/>
                    </a:lnT>
                    <a:lnB>
                      <a:noFill/>
                    </a:lnB>
                  </a:tcPr>
                </a:tc>
                <a:tc>
                  <a:txBody>
                    <a:bodyPr/>
                    <a:lstStyle/>
                    <a:p>
                      <a:r>
                        <a:rPr lang="en-US" sz="1100">
                          <a:solidFill>
                            <a:srgbClr val="000000"/>
                          </a:solidFill>
                          <a:latin typeface="Verdana"/>
                        </a:rPr>
                        <a:t>Minimum Optimal (ng/ml)</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High End of Optimum (ng/ml)</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Toxic Level (ng/ml)</a:t>
                      </a:r>
                    </a:p>
                  </a:txBody>
                  <a:tcPr marL="55876" marR="55876" marT="27938" marB="27938" anchor="ctr">
                    <a:lnL>
                      <a:noFill/>
                    </a:lnL>
                    <a:lnR>
                      <a:noFill/>
                    </a:lnR>
                    <a:lnT>
                      <a:noFill/>
                    </a:lnT>
                    <a:lnB>
                      <a:noFill/>
                    </a:lnB>
                  </a:tcPr>
                </a:tc>
              </a:tr>
              <a:tr h="558761">
                <a:tc>
                  <a:txBody>
                    <a:bodyPr/>
                    <a:lstStyle/>
                    <a:p>
                      <a:r>
                        <a:rPr lang="en-US" sz="1100">
                          <a:solidFill>
                            <a:srgbClr val="000000"/>
                          </a:solidFill>
                          <a:latin typeface="Verdana"/>
                        </a:rPr>
                        <a:t>Bruce Hollis(ng/ml)</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32</a:t>
                      </a:r>
                    </a:p>
                  </a:txBody>
                  <a:tcPr marL="55876" marR="55876" marT="27938" marB="27938" anchor="ctr">
                    <a:lnL>
                      <a:noFill/>
                    </a:lnL>
                    <a:lnR>
                      <a:noFill/>
                    </a:lnR>
                    <a:lnT>
                      <a:noFill/>
                    </a:lnT>
                    <a:lnB>
                      <a:noFill/>
                    </a:lnB>
                  </a:tcPr>
                </a:tc>
                <a:tc>
                  <a:txBody>
                    <a:bodyPr/>
                    <a:lstStyle/>
                    <a:p>
                      <a:endParaRPr lang="en-US" sz="1100">
                        <a:solidFill>
                          <a:srgbClr val="000000"/>
                        </a:solidFill>
                        <a:latin typeface="Verdana"/>
                      </a:endParaRPr>
                    </a:p>
                  </a:txBody>
                  <a:tcPr marL="55876" marR="55876" marT="27938" marB="27938" anchor="ctr">
                    <a:lnL>
                      <a:noFill/>
                    </a:lnL>
                    <a:lnR>
                      <a:noFill/>
                    </a:lnR>
                    <a:lnT>
                      <a:noFill/>
                    </a:lnT>
                    <a:lnB>
                      <a:noFill/>
                    </a:lnB>
                  </a:tcPr>
                </a:tc>
                <a:tc>
                  <a:txBody>
                    <a:bodyPr/>
                    <a:lstStyle/>
                    <a:p>
                      <a:r>
                        <a:rPr lang="en-US" sz="1100">
                          <a:solidFill>
                            <a:srgbClr val="000000"/>
                          </a:solidFill>
                          <a:latin typeface="Verdana"/>
                        </a:rPr>
                        <a:t>&gt;250</a:t>
                      </a:r>
                    </a:p>
                  </a:txBody>
                  <a:tcPr marL="55876" marR="55876" marT="27938" marB="27938" anchor="ctr">
                    <a:lnL>
                      <a:noFill/>
                    </a:lnL>
                    <a:lnR>
                      <a:noFill/>
                    </a:lnR>
                    <a:lnT>
                      <a:noFill/>
                    </a:lnT>
                    <a:lnB>
                      <a:noFill/>
                    </a:lnB>
                  </a:tcPr>
                </a:tc>
              </a:tr>
              <a:tr h="558761">
                <a:tc>
                  <a:txBody>
                    <a:bodyPr/>
                    <a:lstStyle/>
                    <a:p>
                      <a:r>
                        <a:rPr lang="en-US" sz="1100">
                          <a:solidFill>
                            <a:srgbClr val="000000"/>
                          </a:solidFill>
                          <a:latin typeface="Verdana"/>
                          <a:hlinkClick r:id="rId3"/>
                        </a:rPr>
                        <a:t>Vitamin D Council (ng/ml)</a:t>
                      </a:r>
                      <a:endParaRPr lang="en-US" sz="1100">
                        <a:solidFill>
                          <a:srgbClr val="000000"/>
                        </a:solidFill>
                        <a:latin typeface="Verdana"/>
                      </a:endParaRPr>
                    </a:p>
                  </a:txBody>
                  <a:tcPr marL="55876" marR="55876" marT="27938" marB="27938" anchor="ctr">
                    <a:lnL>
                      <a:noFill/>
                    </a:lnL>
                    <a:lnR>
                      <a:noFill/>
                    </a:lnR>
                    <a:lnT>
                      <a:noFill/>
                    </a:lnT>
                    <a:lnB>
                      <a:noFill/>
                    </a:lnB>
                  </a:tcPr>
                </a:tc>
                <a:tc>
                  <a:txBody>
                    <a:bodyPr/>
                    <a:lstStyle/>
                    <a:p>
                      <a:r>
                        <a:rPr lang="en-US" sz="1100">
                          <a:solidFill>
                            <a:srgbClr val="000000"/>
                          </a:solidFill>
                          <a:latin typeface="Verdana"/>
                        </a:rPr>
                        <a:t>50</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80</a:t>
                      </a:r>
                    </a:p>
                  </a:txBody>
                  <a:tcPr marL="55876" marR="55876" marT="27938" marB="27938" anchor="ctr">
                    <a:lnL>
                      <a:noFill/>
                    </a:lnL>
                    <a:lnR>
                      <a:noFill/>
                    </a:lnR>
                    <a:lnT>
                      <a:noFill/>
                    </a:lnT>
                    <a:lnB>
                      <a:noFill/>
                    </a:lnB>
                  </a:tcPr>
                </a:tc>
                <a:tc>
                  <a:txBody>
                    <a:bodyPr/>
                    <a:lstStyle/>
                    <a:p>
                      <a:endParaRPr lang="en-US" sz="1100">
                        <a:solidFill>
                          <a:srgbClr val="000000"/>
                        </a:solidFill>
                        <a:latin typeface="Verdana"/>
                      </a:endParaRPr>
                    </a:p>
                  </a:txBody>
                  <a:tcPr marL="55876" marR="55876" marT="27938" marB="27938" anchor="ctr">
                    <a:lnL>
                      <a:noFill/>
                    </a:lnL>
                    <a:lnR>
                      <a:noFill/>
                    </a:lnR>
                    <a:lnT>
                      <a:noFill/>
                    </a:lnT>
                    <a:lnB>
                      <a:noFill/>
                    </a:lnB>
                  </a:tcPr>
                </a:tc>
              </a:tr>
              <a:tr h="1564530">
                <a:tc>
                  <a:txBody>
                    <a:bodyPr/>
                    <a:lstStyle/>
                    <a:p>
                      <a:r>
                        <a:rPr lang="en-US" sz="1100">
                          <a:solidFill>
                            <a:srgbClr val="000000"/>
                          </a:solidFill>
                          <a:latin typeface="Verdana"/>
                        </a:rPr>
                        <a:t>Vitamin D, A Neglected ‘Analgesic’ for Chronic Musculoskeletal Pain(ng/ml) </a:t>
                      </a:r>
                    </a:p>
                  </a:txBody>
                  <a:tcPr marL="55876" marR="55876" marT="27938" marB="27938" anchor="ctr">
                    <a:lnL>
                      <a:noFill/>
                    </a:lnL>
                    <a:lnR>
                      <a:noFill/>
                    </a:lnR>
                    <a:lnT>
                      <a:noFill/>
                    </a:lnT>
                    <a:lnB>
                      <a:noFill/>
                    </a:lnB>
                  </a:tcPr>
                </a:tc>
                <a:tc>
                  <a:txBody>
                    <a:bodyPr/>
                    <a:lstStyle/>
                    <a:p>
                      <a:r>
                        <a:rPr lang="en-US" sz="1100" dirty="0">
                          <a:solidFill>
                            <a:srgbClr val="000000"/>
                          </a:solidFill>
                          <a:latin typeface="Verdana"/>
                        </a:rPr>
                        <a:t>30 </a:t>
                      </a:r>
                    </a:p>
                  </a:txBody>
                  <a:tcPr marL="55876" marR="55876" marT="27938" marB="27938" anchor="ctr">
                    <a:lnL>
                      <a:noFill/>
                    </a:lnL>
                    <a:lnR>
                      <a:noFill/>
                    </a:lnR>
                    <a:lnT>
                      <a:noFill/>
                    </a:lnT>
                    <a:lnB>
                      <a:noFill/>
                    </a:lnB>
                  </a:tcPr>
                </a:tc>
                <a:tc>
                  <a:txBody>
                    <a:bodyPr/>
                    <a:lstStyle/>
                    <a:p>
                      <a:r>
                        <a:rPr lang="en-US" sz="1100" dirty="0">
                          <a:solidFill>
                            <a:srgbClr val="000000"/>
                          </a:solidFill>
                          <a:latin typeface="Verdana"/>
                        </a:rPr>
                        <a:t>50 </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&gt;150 </a:t>
                      </a:r>
                    </a:p>
                  </a:txBody>
                  <a:tcPr marL="55876" marR="55876" marT="27938" marB="27938" anchor="ctr">
                    <a:lnL>
                      <a:noFill/>
                    </a:lnL>
                    <a:lnR>
                      <a:noFill/>
                    </a:lnR>
                    <a:lnT>
                      <a:noFill/>
                    </a:lnT>
                    <a:lnB>
                      <a:noFill/>
                    </a:lnB>
                  </a:tcPr>
                </a:tc>
              </a:tr>
              <a:tr h="391133">
                <a:tc>
                  <a:txBody>
                    <a:bodyPr/>
                    <a:lstStyle/>
                    <a:p>
                      <a:r>
                        <a:rPr lang="en-US" sz="1100">
                          <a:solidFill>
                            <a:srgbClr val="000000"/>
                          </a:solidFill>
                          <a:latin typeface="Verdana"/>
                        </a:rPr>
                        <a:t>Dr. Mercola</a:t>
                      </a:r>
                      <a:br>
                        <a:rPr lang="en-US" sz="1100">
                          <a:solidFill>
                            <a:srgbClr val="000000"/>
                          </a:solidFill>
                          <a:latin typeface="Verdana"/>
                        </a:rPr>
                      </a:br>
                      <a:r>
                        <a:rPr lang="en-US" sz="1100">
                          <a:solidFill>
                            <a:srgbClr val="000000"/>
                          </a:solidFill>
                          <a:latin typeface="Verdana"/>
                        </a:rPr>
                        <a:t>(ng/ml)</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50</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65</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&gt;100 (excess) </a:t>
                      </a:r>
                    </a:p>
                  </a:txBody>
                  <a:tcPr marL="55876" marR="55876" marT="27938" marB="27938" anchor="ctr">
                    <a:lnL>
                      <a:noFill/>
                    </a:lnL>
                    <a:lnR>
                      <a:noFill/>
                    </a:lnR>
                    <a:lnT>
                      <a:noFill/>
                    </a:lnT>
                    <a:lnB>
                      <a:noFill/>
                    </a:lnB>
                  </a:tcPr>
                </a:tc>
              </a:tr>
              <a:tr h="894017">
                <a:tc>
                  <a:txBody>
                    <a:bodyPr/>
                    <a:lstStyle/>
                    <a:p>
                      <a:r>
                        <a:rPr lang="en-US" sz="1100">
                          <a:solidFill>
                            <a:srgbClr val="000000"/>
                          </a:solidFill>
                          <a:latin typeface="Verdana"/>
                          <a:hlinkClick r:id="rId4"/>
                        </a:rPr>
                        <a:t>The Use of Vitamin D in Clinical Practice</a:t>
                      </a:r>
                      <a:r>
                        <a:rPr lang="en-US" sz="1100">
                          <a:solidFill>
                            <a:srgbClr val="000000"/>
                          </a:solidFill>
                          <a:latin typeface="Verdana"/>
                        </a:rPr>
                        <a:t/>
                      </a:r>
                      <a:br>
                        <a:rPr lang="en-US" sz="1100">
                          <a:solidFill>
                            <a:srgbClr val="000000"/>
                          </a:solidFill>
                          <a:latin typeface="Verdana"/>
                        </a:rPr>
                      </a:br>
                      <a:r>
                        <a:rPr lang="en-US" sz="1100">
                          <a:solidFill>
                            <a:srgbClr val="000000"/>
                          </a:solidFill>
                          <a:latin typeface="Verdana"/>
                        </a:rPr>
                        <a:t>(ng/ml)</a:t>
                      </a:r>
                    </a:p>
                  </a:txBody>
                  <a:tcPr marL="55876" marR="55876" marT="27938" marB="27938" anchor="ctr">
                    <a:lnL>
                      <a:noFill/>
                    </a:lnL>
                    <a:lnR>
                      <a:noFill/>
                    </a:lnR>
                    <a:lnT>
                      <a:noFill/>
                    </a:lnT>
                    <a:lnB>
                      <a:noFill/>
                    </a:lnB>
                  </a:tcPr>
                </a:tc>
                <a:tc>
                  <a:txBody>
                    <a:bodyPr/>
                    <a:lstStyle/>
                    <a:p>
                      <a:r>
                        <a:rPr lang="en-US" sz="1100">
                          <a:solidFill>
                            <a:srgbClr val="000000"/>
                          </a:solidFill>
                          <a:latin typeface="Verdana"/>
                        </a:rPr>
                        <a:t>40</a:t>
                      </a:r>
                    </a:p>
                  </a:txBody>
                  <a:tcPr marL="55876" marR="55876" marT="27938" marB="27938" anchor="ctr">
                    <a:lnL>
                      <a:noFill/>
                    </a:lnL>
                    <a:lnR>
                      <a:noFill/>
                    </a:lnR>
                    <a:lnT>
                      <a:noFill/>
                    </a:lnT>
                    <a:lnB>
                      <a:noFill/>
                    </a:lnB>
                  </a:tcPr>
                </a:tc>
                <a:tc>
                  <a:txBody>
                    <a:bodyPr/>
                    <a:lstStyle/>
                    <a:p>
                      <a:r>
                        <a:rPr lang="en-US" sz="1100" dirty="0">
                          <a:solidFill>
                            <a:srgbClr val="000000"/>
                          </a:solidFill>
                          <a:latin typeface="Verdana"/>
                        </a:rPr>
                        <a:t>70</a:t>
                      </a:r>
                    </a:p>
                  </a:txBody>
                  <a:tcPr marL="55876" marR="55876" marT="27938" marB="27938" anchor="ctr">
                    <a:lnL>
                      <a:noFill/>
                    </a:lnL>
                    <a:lnR>
                      <a:noFill/>
                    </a:lnR>
                    <a:lnT>
                      <a:noFill/>
                    </a:lnT>
                    <a:lnB>
                      <a:noFill/>
                    </a:lnB>
                  </a:tcPr>
                </a:tc>
                <a:tc>
                  <a:txBody>
                    <a:bodyPr/>
                    <a:lstStyle/>
                    <a:p>
                      <a:r>
                        <a:rPr lang="en-US" sz="1100" dirty="0">
                          <a:solidFill>
                            <a:srgbClr val="000000"/>
                          </a:solidFill>
                          <a:latin typeface="Verdana"/>
                        </a:rPr>
                        <a:t>&gt; 150</a:t>
                      </a:r>
                    </a:p>
                  </a:txBody>
                  <a:tcPr marL="55876" marR="55876" marT="27938" marB="27938" anchor="ctr">
                    <a:lnL>
                      <a:noFill/>
                    </a:lnL>
                    <a:lnR>
                      <a:noFill/>
                    </a:lnR>
                    <a:lnT>
                      <a:noFill/>
                    </a:lnT>
                    <a:lnB>
                      <a:noFill/>
                    </a:lnB>
                  </a:tcPr>
                </a:tc>
              </a:tr>
            </a:tbl>
          </a:graphicData>
        </a:graphic>
      </p:graphicFrame>
      <p:sp>
        <p:nvSpPr>
          <p:cNvPr id="2050" name="Rectangle 2"/>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itchFamily="18" charset="-127"/>
                <a:ea typeface="Batang" pitchFamily="18" charset="-127"/>
              </a:rPr>
              <a:t>1989</a:t>
            </a:r>
            <a:endParaRPr lang="en-US" b="1" dirty="0">
              <a:latin typeface="Batang" pitchFamily="18" charset="-127"/>
              <a:ea typeface="Batang" pitchFamily="18" charset="-127"/>
            </a:endParaRPr>
          </a:p>
        </p:txBody>
      </p:sp>
      <p:sp>
        <p:nvSpPr>
          <p:cNvPr id="3" name="Content Placeholder 2"/>
          <p:cNvSpPr>
            <a:spLocks noGrp="1"/>
          </p:cNvSpPr>
          <p:nvPr>
            <p:ph idx="1"/>
          </p:nvPr>
        </p:nvSpPr>
        <p:spPr/>
        <p:txBody>
          <a:bodyPr>
            <a:normAutofit/>
          </a:bodyPr>
          <a:lstStyle/>
          <a:p>
            <a:r>
              <a:rPr lang="en-US" dirty="0" smtClean="0">
                <a:latin typeface="Batang" pitchFamily="18" charset="-127"/>
                <a:ea typeface="Batang" pitchFamily="18" charset="-127"/>
              </a:rPr>
              <a:t>Garland et. al</a:t>
            </a:r>
          </a:p>
          <a:p>
            <a:pPr lvl="1"/>
            <a:r>
              <a:rPr lang="en-US" dirty="0" smtClean="0">
                <a:latin typeface="Batang" pitchFamily="18" charset="-127"/>
                <a:ea typeface="Batang" pitchFamily="18" charset="-127"/>
              </a:rPr>
              <a:t>Eight-year prospective study</a:t>
            </a:r>
          </a:p>
          <a:p>
            <a:pPr lvl="1"/>
            <a:endParaRPr lang="en-US" dirty="0" smtClean="0">
              <a:latin typeface="Batang" pitchFamily="18" charset="-127"/>
              <a:ea typeface="Batang" pitchFamily="18" charset="-127"/>
            </a:endParaRPr>
          </a:p>
          <a:p>
            <a:pPr lvl="1"/>
            <a:r>
              <a:rPr lang="en-US" dirty="0" smtClean="0">
                <a:latin typeface="Batang" pitchFamily="18" charset="-127"/>
                <a:ea typeface="Batang" pitchFamily="18" charset="-127"/>
              </a:rPr>
              <a:t>Risk of colon cancer was reduced by 75% in the third quintile (27-32 </a:t>
            </a:r>
            <a:r>
              <a:rPr lang="en-US" dirty="0" err="1" smtClean="0">
                <a:latin typeface="Batang" pitchFamily="18" charset="-127"/>
                <a:ea typeface="Batang" pitchFamily="18" charset="-127"/>
              </a:rPr>
              <a:t>ng</a:t>
            </a:r>
            <a:r>
              <a:rPr lang="en-US" dirty="0" smtClean="0">
                <a:latin typeface="Batang" pitchFamily="18" charset="-127"/>
                <a:ea typeface="Batang" pitchFamily="18" charset="-127"/>
              </a:rPr>
              <a:t>/ml) </a:t>
            </a:r>
          </a:p>
          <a:p>
            <a:pPr lvl="1"/>
            <a:endParaRPr lang="en-US" dirty="0" smtClean="0">
              <a:latin typeface="Batang" pitchFamily="18" charset="-127"/>
              <a:ea typeface="Batang" pitchFamily="18" charset="-127"/>
            </a:endParaRPr>
          </a:p>
          <a:p>
            <a:pPr lvl="1"/>
            <a:r>
              <a:rPr lang="en-US" dirty="0" smtClean="0">
                <a:latin typeface="Batang" pitchFamily="18" charset="-127"/>
                <a:ea typeface="Batang" pitchFamily="18" charset="-127"/>
              </a:rPr>
              <a:t>and by 80% in the fourth quintile (33-41 </a:t>
            </a:r>
            <a:r>
              <a:rPr lang="en-US" dirty="0" err="1" smtClean="0">
                <a:latin typeface="Batang" pitchFamily="18" charset="-127"/>
                <a:ea typeface="Batang" pitchFamily="18" charset="-127"/>
              </a:rPr>
              <a:t>ng</a:t>
            </a:r>
            <a:r>
              <a:rPr lang="en-US" dirty="0" smtClean="0">
                <a:latin typeface="Batang" pitchFamily="18" charset="-127"/>
                <a:ea typeface="Batang" pitchFamily="18" charset="-127"/>
              </a:rPr>
              <a:t>/ml) of serum 25-OHD.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826</TotalTime>
  <Words>547</Words>
  <Application>Microsoft Office PowerPoint</Application>
  <PresentationFormat>On-screen Show (4:3)</PresentationFormat>
  <Paragraphs>109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Vitamin D is a Potent Anti-Cancer Agent</vt:lpstr>
      <vt:lpstr>How did we get here?</vt:lpstr>
      <vt:lpstr>http://www.youtube.com/watch?v=kMeUc0XVLPo </vt:lpstr>
      <vt:lpstr>Sunlight, supplements, or...</vt:lpstr>
      <vt:lpstr>How much vitamin D?</vt:lpstr>
      <vt:lpstr>Vitamin D test</vt:lpstr>
      <vt:lpstr>Slide 7</vt:lpstr>
      <vt:lpstr>Vitamin D Level Recommendations</vt:lpstr>
      <vt:lpstr>1989</vt:lpstr>
      <vt:lpstr>Today</vt:lpstr>
      <vt:lpstr>Slide 11</vt:lpstr>
      <vt:lpstr>Slide 12</vt:lpstr>
      <vt:lpstr>How does Vitamin D affect cancer?</vt:lpstr>
      <vt:lpstr>Vitamin D toxicity</vt:lpstr>
      <vt:lpstr>Cultural</vt:lpstr>
      <vt:lpstr>Governmental</vt:lpstr>
      <vt:lpstr>The future is sunny…with a chance of vitamin D</vt:lpstr>
      <vt:lpstr>Future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D is a Potent Anti-Cancer Agent</dc:title>
  <dc:creator>Megan Riley</dc:creator>
  <cp:lastModifiedBy>Megan Riley</cp:lastModifiedBy>
  <cp:revision>82</cp:revision>
  <dcterms:created xsi:type="dcterms:W3CDTF">2011-03-29T18:42:21Z</dcterms:created>
  <dcterms:modified xsi:type="dcterms:W3CDTF">2011-03-31T16:12:11Z</dcterms:modified>
</cp:coreProperties>
</file>